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238" r:id="rId3"/>
    <p:sldId id="1244" r:id="rId4"/>
    <p:sldId id="1239" r:id="rId5"/>
    <p:sldId id="1240" r:id="rId6"/>
    <p:sldId id="1242" r:id="rId7"/>
    <p:sldId id="1243" r:id="rId8"/>
    <p:sldId id="1247" r:id="rId9"/>
    <p:sldId id="1249" r:id="rId10"/>
    <p:sldId id="1252" r:id="rId11"/>
    <p:sldId id="1254" r:id="rId12"/>
    <p:sldId id="1256" r:id="rId13"/>
    <p:sldId id="1261" r:id="rId14"/>
    <p:sldId id="1263" r:id="rId15"/>
    <p:sldId id="1264" r:id="rId16"/>
    <p:sldId id="1265" r:id="rId17"/>
    <p:sldId id="1266" r:id="rId18"/>
    <p:sldId id="1267" r:id="rId19"/>
    <p:sldId id="1270" r:id="rId20"/>
    <p:sldId id="1269" r:id="rId21"/>
    <p:sldId id="1271" r:id="rId22"/>
    <p:sldId id="1272" r:id="rId23"/>
    <p:sldId id="1274" r:id="rId24"/>
    <p:sldId id="1275" r:id="rId25"/>
    <p:sldId id="1277" r:id="rId26"/>
    <p:sldId id="1279" r:id="rId27"/>
    <p:sldId id="1280" r:id="rId28"/>
    <p:sldId id="1282" r:id="rId29"/>
    <p:sldId id="1283" r:id="rId30"/>
    <p:sldId id="1284" r:id="rId31"/>
    <p:sldId id="1286" r:id="rId32"/>
    <p:sldId id="1287" r:id="rId33"/>
    <p:sldId id="1289" r:id="rId34"/>
    <p:sldId id="1291" r:id="rId35"/>
    <p:sldId id="1293"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七</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年</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级下册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在集体中成长</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让</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集体的和声更美的要求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）尽力做好自己，遵守规则。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）对于集体要求中存在的不合理因素，我们可以通过恰当的方式表达自己的意见，积极提出改进建议。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）当个人利益与集体利益发生冲突时，应把集体利益放在个人利益之上，坚持集体主义。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）在承认个人利益的合理性、保护个人正当利益的前提下，反对只顾自己、不顾他人的极端个人主义。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）当遇到矛盾和冲突时，我们要冷静考虑，慎重选择适当的处理方式。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）我们应心中有集体，识大体、顾大局，不得因个人之间的矛盾做有损集体利益的事情。</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61330" y="934521"/>
            <a:ext cx="1345856" cy="343501"/>
          </a:xfrm>
          <a:prstGeom prst="rect">
            <a:avLst/>
          </a:prstGeom>
        </p:spPr>
      </p:pic>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集</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体中的小群体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）小群体的形成：在集体生活中，一些志趣相投、个性相似，或者生活背景类似的同学，往往自觉或不自觉地形成小群体。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）小群体的积极作用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体验归属感和安全感。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在与同伴的相处中学习交往，在与同伴的互学共进中增长才干。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）小群体和集体的关系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当小群体的节奏融入集体生活的旋律时，小群体成员就能感受到集体生活的美好，更愿意参与集体的建设。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当小群体不能很好地融入集体生活时，其成员就会与小群体之外的同学产生矛盾和冲突，甚至与集体的共同要求产生矛盾和冲突。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69956" y="920148"/>
            <a:ext cx="1292072" cy="332776"/>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同的愿景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）含义：拥有共同的梦想，向往美好的前景，承担共同的使命，认同正确的价值观，形成一致的目标和追求，这就是美好集体的愿景。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愿景是集体的精神动力之源，是推动集体发展的内驱力。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共同的愿景引领集体成员团结一致，开拓进取。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78582" y="1712142"/>
            <a:ext cx="1241375" cy="319647"/>
          </a:xfrm>
          <a:prstGeom prst="rect">
            <a:avLst/>
          </a:prstGeom>
        </p:spPr>
      </p:pic>
    </p:spTree>
    <p:extLst>
      <p:ext uri="{BB962C8B-B14F-4D97-AF65-F5344CB8AC3E}">
        <p14:creationId xmlns:p14="http://schemas.microsoft.com/office/powerpoint/2010/main" val="3204977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好集体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）美好集体的作用：美好集体是我们共同学习、共同生活的精神家园，引领我们成长。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）美好集体的特点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是民主的、公正的。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是充满关怀与友爱的。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是善于合作的。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是充满活力的。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1899422"/>
            <a:ext cx="1305939" cy="298501"/>
          </a:xfrm>
          <a:prstGeom prst="rect">
            <a:avLst/>
          </a:prstGeom>
        </p:spPr>
      </p:pic>
    </p:spTree>
    <p:extLst>
      <p:ext uri="{BB962C8B-B14F-4D97-AF65-F5344CB8AC3E}">
        <p14:creationId xmlns:p14="http://schemas.microsoft.com/office/powerpoint/2010/main" val="167069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共建中尽责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）集体建设有赖于每个成员的自觉愿望和自主行动，集体需要我们自主建设、自主管理。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）共同确定愿景和目标。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）共同商定集体的规则与制度内容。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）共同创造良好的集体氛围。</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1.eps" descr="id:2147494148;FounderCES"/>
          <p:cNvPicPr/>
          <p:nvPr/>
        </p:nvPicPr>
        <p:blipFill>
          <a:blip r:embed="rId2"/>
          <a:stretch>
            <a:fillRect/>
          </a:stretch>
        </p:blipFill>
        <p:spPr>
          <a:xfrm>
            <a:off x="478582" y="1708431"/>
            <a:ext cx="1293320" cy="320087"/>
          </a:xfrm>
          <a:prstGeom prst="rect">
            <a:avLst/>
          </a:prstGeom>
        </p:spPr>
      </p:pic>
    </p:spTree>
    <p:extLst>
      <p:ext uri="{BB962C8B-B14F-4D97-AF65-F5344CB8AC3E}">
        <p14:creationId xmlns:p14="http://schemas.microsoft.com/office/powerpoint/2010/main" val="24691651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担当中成长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）贡献智慧和力量，去分担、积极参与集体的事务。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）从实际情况出发，各尽其能，发挥所长。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）悉心呵护集体荣誉。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）承担责任，自我磨砺。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）学会接纳、理解、包容和关爱他人，学会参与和担当。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2.eps" descr="id:2147494986;FounderCES"/>
          <p:cNvPicPr/>
          <p:nvPr/>
        </p:nvPicPr>
        <p:blipFill>
          <a:blip r:embed="rId2"/>
          <a:stretch>
            <a:fillRect/>
          </a:stretch>
        </p:blipFill>
        <p:spPr>
          <a:xfrm>
            <a:off x="543785" y="1643463"/>
            <a:ext cx="1304059" cy="293255"/>
          </a:xfrm>
          <a:prstGeom prst="rect">
            <a:avLst/>
          </a:prstGeom>
        </p:spPr>
      </p:pic>
    </p:spTree>
    <p:extLst>
      <p:ext uri="{BB962C8B-B14F-4D97-AF65-F5344CB8AC3E}">
        <p14:creationId xmlns:p14="http://schemas.microsoft.com/office/powerpoint/2010/main" val="7215576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75432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个人利益与集体利益本质上完全一致。（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a:t>
            </a: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6340108" y="1692182"/>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6" name="内容占位符 1"/>
          <p:cNvSpPr txBox="1">
            <a:spLocks/>
          </p:cNvSpPr>
          <p:nvPr/>
        </p:nvSpPr>
        <p:spPr bwMode="auto">
          <a:xfrm>
            <a:off x="360854" y="205222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个人利益与集体利益本质上（</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根本上</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）是一致的，但并非完全一致，有时两者之间会存在矛盾</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2862322"/>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）比赛失败就是损害了集体利益。（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a:t>
            </a: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）集体生活限制了我们自由发挥的空间。（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8273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虽然比赛失败，但在比赛的过程中我们为集体荣誉而战，这也是在积极维护集体利益</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1270670" y="3703597"/>
            <a:ext cx="94067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集体生活不会限制自由发挥的空间，会为自由的发挥搭建新的平台</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984666" y="1716769"/>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8903518" y="3363514"/>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0890"/>
            <a:ext cx="11485848" cy="397031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集体的力量取决于成员数量的多少。（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建设美好集体，我们就要坚持合作、反对竞争，因为竞争难免会伤害成员间的感情。（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a:t>
            </a:r>
          </a:p>
          <a:p>
            <a:pPr hangingPunct="0">
              <a:spcAft>
                <a:spcPts val="0"/>
              </a:spcAf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5569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美好集体是充满活力的。集体成员之间的和而不同、相互激励和竞争是集体发展的动力。在集体生活中，竞争是以承认、尊重为前提的，集体成员之间交流互鉴，合作学习，共同提高</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270670" y="1934665"/>
            <a:ext cx="6552728" cy="461665"/>
          </a:xfrm>
          <a:prstGeom prst="rect">
            <a:avLst/>
          </a:prstGeom>
        </p:spPr>
        <p:txBody>
          <a:bodyPr wrap="square">
            <a:spAutoFit/>
          </a:bodyPr>
          <a:lstStyle/>
          <a:p>
            <a:r>
              <a:rPr lang="zh-CN" altLang="zh-CN" sz="2400">
                <a:cs typeface="Times New Roman" panose="02020603050405020304" pitchFamily="18" charset="0"/>
              </a:rPr>
              <a:t>集体的力量来源于成员共同的目标和团结协作</a:t>
            </a:r>
            <a:endParaRPr lang="zh-CN" altLang="en-US"/>
          </a:p>
        </p:txBody>
      </p:sp>
      <p:sp>
        <p:nvSpPr>
          <p:cNvPr id="7" name="矩形 6"/>
          <p:cNvSpPr/>
          <p:nvPr/>
        </p:nvSpPr>
        <p:spPr>
          <a:xfrm>
            <a:off x="6049076" y="1460424"/>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8" name="矩形 7"/>
          <p:cNvSpPr/>
          <p:nvPr/>
        </p:nvSpPr>
        <p:spPr>
          <a:xfrm>
            <a:off x="1460816" y="309917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Tree>
    <p:extLst>
      <p:ext uri="{BB962C8B-B14F-4D97-AF65-F5344CB8AC3E}">
        <p14:creationId xmlns:p14="http://schemas.microsoft.com/office/powerpoint/2010/main" val="377693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78313"/>
          </a:xfrm>
        </p:spPr>
        <p:txBody>
          <a:bodyPr/>
          <a:lstStyle/>
          <a:p>
            <a:pPr hangingPunct="0">
              <a:spcAft>
                <a:spcPts val="0"/>
              </a:spcAft>
              <a:tabLst>
                <a:tab pos="2778125" algn="l"/>
                <a:tab pos="5737225" algn="l"/>
                <a:tab pos="8342313"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737225" algn="l"/>
                <a:tab pos="83423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）江苏省在义务教育学校实施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专项行动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，即保证学生每天综合体育活动时间不低于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小时，课间活动时间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分钟。课间，同学们相伴打球、跳绳等，共同快乐成长。实施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专项行动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737225"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主动掩盖自己的缺点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737225"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养成健康的生活方式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737225"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共同建设美好班集体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737225"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不受负面情绪的影响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737225" algn="l"/>
                <a:tab pos="83423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8750876" y="311209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2" name="图片 1"/>
          <p:cNvPicPr>
            <a:picLocks noChangeAspect="1"/>
          </p:cNvPicPr>
          <p:nvPr/>
        </p:nvPicPr>
        <p:blipFill>
          <a:blip r:embed="rId3"/>
          <a:stretch>
            <a:fillRect/>
          </a:stretch>
        </p:blipFill>
        <p:spPr>
          <a:xfrm>
            <a:off x="2634731" y="1997650"/>
            <a:ext cx="8501035" cy="2862698"/>
          </a:xfrm>
          <a:prstGeom prst="rect">
            <a:avLst/>
          </a:prstGeom>
        </p:spPr>
      </p:pic>
      <p:pic>
        <p:nvPicPr>
          <p:cNvPr id="4" name="图片 3"/>
          <p:cNvPicPr>
            <a:picLocks noChangeAspect="1"/>
          </p:cNvPicPr>
          <p:nvPr/>
        </p:nvPicPr>
        <p:blipFill>
          <a:blip r:embed="rId4"/>
          <a:stretch>
            <a:fillRect/>
          </a:stretch>
        </p:blipFill>
        <p:spPr>
          <a:xfrm>
            <a:off x="1192498" y="3475130"/>
            <a:ext cx="1442233" cy="1111145"/>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本题考查守护生命、建设美好集体。实施</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专项行动</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，保证学生每天的综合体育活动时间和课间活动时间，有利于学生养成健康的生活方式，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正确；课间，同学们相伴打球、跳绳等，共同快乐成长，有利于凝聚班级力量，共同建设美好班集体，</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正确；我们要主动改正自己的缺点，且材料没有涉及正确对待缺点的相关内容，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不受负面情绪影响</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的表述过于绝对，人难免产生负面情绪，关键是学会调节而非完全不受影响，</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10623"/>
          </a:xfrm>
        </p:spPr>
        <p:txBody>
          <a:bodyPr/>
          <a:lstStyle/>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）为响应</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足球进校园</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号召，某校拟组建足球队，参加校园足球联赛。推进该工作的最佳路径是（　　）</a:t>
            </a:r>
          </a:p>
          <a:p>
            <a:pPr hangingPunct="0">
              <a:spcAft>
                <a:spcPts val="0"/>
              </a:spcAf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报名</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美好愿景吸引</a:t>
            </a: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参赛</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集体生活成就人</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宣传</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集体生活邀请</a:t>
            </a:r>
            <a:r>
              <a:rPr lang="zh-CN"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组队</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依据分工选拔人</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655046" y="1389415"/>
            <a:ext cx="407484" cy="461665"/>
          </a:xfrm>
          <a:prstGeom prst="rect">
            <a:avLst/>
          </a:prstGeom>
        </p:spPr>
        <p:txBody>
          <a:bodyPr wrap="none">
            <a:spAutoFit/>
          </a:bodyPr>
          <a:lstStyle/>
          <a:p>
            <a:r>
              <a:rPr lang="en-US" altLang="zh-CN" sz="2300"/>
              <a:t>C</a:t>
            </a:r>
            <a:endParaRPr lang="zh-CN" altLang="en-US" sz="2300"/>
          </a:p>
        </p:txBody>
      </p:sp>
      <p:sp>
        <p:nvSpPr>
          <p:cNvPr id="4" name="内容占位符 1"/>
          <p:cNvSpPr txBox="1">
            <a:spLocks/>
          </p:cNvSpPr>
          <p:nvPr/>
        </p:nvSpPr>
        <p:spPr bwMode="auto">
          <a:xfrm>
            <a:off x="360854" y="3944503"/>
            <a:ext cx="11485848" cy="214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本题考查建设美好集体。依据材料可知，吸引学生关注并参与比赛需要加强宣传，</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应为首要步骤；经过宣传后，学生被美好愿景吸引才会报名，</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之后；报名后需根据球队分工选拔队员，完成组队，</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之后；组队完成后才能参赛，通过集体活动促进学生成长，</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在最后。所以推进该工作的最佳路径是</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300"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sz="2300"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70318"/>
          </a:xfrm>
        </p:spPr>
        <p:txBody>
          <a:bodyPr/>
          <a:lstStyle/>
          <a:p>
            <a:pPr hangingPunct="0">
              <a:spcAft>
                <a:spcPts val="0"/>
              </a:spcAft>
              <a:tabLst>
                <a:tab pos="2690813" algn="l"/>
                <a:tab pos="55641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班长在日记中写道：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千帆竞发扬帆去，同舟共济赴前程，团结一心共患难，集体力量显英姿。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可见，建设美好班集体需要（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5641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建立集体规则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个人利益第一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5641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放弃正当利益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坚持集体至上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5641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确立共同愿景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构建和谐集体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564188"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发挥个人长处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维护集体荣誉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5641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671270" y="2069554"/>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梁启超说：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人者固非可孤立生存于世界也，必有群然后人格始能立。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下列和其意思一致的是（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一滴水只有放在大海中才不会干涸</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千人同心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则得千人之力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坚持集体主义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反对小团体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为集体出力需要各尽其能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发挥所长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710830" y="2187612"/>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2690813" algn="l"/>
                <a:tab pos="56499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）建设美好班集体需要我们每一个人付出行动。下列做法不符合此要求的是（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6499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上学迟到为了不被扣分谎报自己是其他班级学生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6499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主动报名参加班级合唱比赛训练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6499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同学学习遇到困难时不厌其烦地为他讲解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6499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考试时主动给班里好朋友递答案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6499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405546" y="1844824"/>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54583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algn="dist"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宿迁宿城区一模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）下面漫画《一只手和五个手指头》所蕴含的寓</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集体生活中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不允许小群体的存在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要重视他人评价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学会正确认识自己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个人利益与集体利益在根本上是一致的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建设美好集体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需要每个人各尽其能、发挥所长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yb20m.jpg" descr="id:2147495007;FounderCES"/>
          <p:cNvPicPr/>
          <p:nvPr/>
        </p:nvPicPr>
        <p:blipFill>
          <a:blip r:embed="rId2"/>
          <a:stretch>
            <a:fillRect/>
          </a:stretch>
        </p:blipFill>
        <p:spPr>
          <a:xfrm>
            <a:off x="7967414" y="2228936"/>
            <a:ext cx="3168650" cy="1934210"/>
          </a:xfrm>
          <a:prstGeom prst="rect">
            <a:avLst/>
          </a:prstGeom>
        </p:spPr>
      </p:pic>
      <p:sp>
        <p:nvSpPr>
          <p:cNvPr id="5" name="矩形 4"/>
          <p:cNvSpPr/>
          <p:nvPr/>
        </p:nvSpPr>
        <p:spPr>
          <a:xfrm>
            <a:off x="8074411" y="3284984"/>
            <a:ext cx="2954655" cy="576248"/>
          </a:xfrm>
          <a:prstGeom prst="rect">
            <a:avLst/>
          </a:prstGeom>
        </p:spPr>
        <p:txBody>
          <a:bodyPr wrap="none">
            <a:spAutoFit/>
          </a:bodyPr>
          <a:lstStyle/>
          <a:p>
            <a:pPr algn="just">
              <a:lnSpc>
                <a:spcPct val="150000"/>
              </a:lnSpc>
              <a:spcAft>
                <a:spcPts val="0"/>
              </a:spcAft>
            </a:pPr>
            <a:r>
              <a:rPr lang="zh-CN" altLang="zh-CN" sz="2400" b="0">
                <a:solidFill>
                  <a:srgbClr val="000000"/>
                </a:solidFill>
                <a:cs typeface="Times New Roman" panose="02020603050405020304" pitchFamily="18" charset="0"/>
              </a:rPr>
              <a:t>一只手和五个手指头</a:t>
            </a:r>
            <a:endParaRPr lang="zh-CN" altLang="zh-CN" sz="1200" b="0">
              <a:solidFill>
                <a:srgbClr val="000000"/>
              </a:solidFill>
              <a:cs typeface="Times New Roman" panose="02020603050405020304" pitchFamily="18" charset="0"/>
            </a:endParaRPr>
          </a:p>
        </p:txBody>
      </p:sp>
      <p:sp>
        <p:nvSpPr>
          <p:cNvPr id="7" name="矩形 6"/>
          <p:cNvSpPr/>
          <p:nvPr/>
        </p:nvSpPr>
        <p:spPr>
          <a:xfrm>
            <a:off x="1181410" y="2193202"/>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下列行为属于正确处理个人意愿与集体规则的是（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因为个人的喜好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在学校不穿校服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因冬季长跑辛苦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以各种理由请假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因为参加学校大扫除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取消与朋友聚会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因为不愿受约束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拒绝参加学校篮球队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98748" y="1810320"/>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78125" algn="l"/>
                <a:tab pos="5645150" algn="l"/>
                <a:tab pos="83423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小鑫上学迟到了，被学校值周生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逮</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个正着，她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灵机一动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，故意报错自己的班级。小鑫的行为（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5150"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维护了其所在班级的荣誉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5150"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没有正确处理不同集体之间的矛盾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5150"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是从整体利益出发的行为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5150" algn="l"/>
                <a:tab pos="8342313"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违背局部利益服从整体利益的要求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5150" algn="l"/>
                <a:tab pos="83423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86894" y="1923613"/>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54095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2650"/>
            <a:ext cx="11485848" cy="5170646"/>
          </a:xfrm>
        </p:spPr>
        <p:txBody>
          <a:bodyPr/>
          <a:lstStyle/>
          <a:p>
            <a:pPr hangingPunct="0">
              <a:spcAft>
                <a:spcPts val="0"/>
              </a:spcAft>
              <a:tabLst>
                <a:tab pos="2778125" algn="l"/>
                <a:tab pos="5649913"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苏州二模</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）某校九年级（</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）班采用日志的形式记录着学习生活中的点点滴滴。</a:t>
            </a:r>
          </a:p>
          <a:p>
            <a:pPr hangingPunct="0">
              <a:spcAft>
                <a:spcPts val="0"/>
              </a:spcAft>
              <a:tabLst>
                <a:tab pos="2778125" algn="l"/>
                <a:tab pos="5649913" algn="l"/>
              </a:tabLst>
            </a:pP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上班级日志说明（　　）</a:t>
            </a:r>
          </a:p>
          <a:p>
            <a:pPr hangingPunct="0">
              <a:spcAft>
                <a:spcPts val="0"/>
              </a:spcAft>
              <a:tabLst>
                <a:tab pos="2778125" algn="l"/>
                <a:tab pos="5649913"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集体生活可以涵养品格、发展个性</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老师的表扬和鼓励可以促进我们成长</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友谊需讲原则</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要与正直的人交朋友</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美好集体需要全体成员共同商定规则</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78125" algn="l"/>
                <a:tab pos="5649913"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76198800"/>
              </p:ext>
            </p:extLst>
          </p:nvPr>
        </p:nvGraphicFramePr>
        <p:xfrm>
          <a:off x="609600" y="1459314"/>
          <a:ext cx="10971213" cy="1508760"/>
        </p:xfrm>
        <a:graphic>
          <a:graphicData uri="http://schemas.openxmlformats.org/drawingml/2006/table">
            <a:tbl>
              <a:tblPr firstRow="1" firstCol="1" bandRow="1"/>
              <a:tblGrid>
                <a:gridCol w="10971213">
                  <a:extLst>
                    <a:ext uri="{9D8B030D-6E8A-4147-A177-3AD203B41FA5}">
                      <a16:colId xmlns:a16="http://schemas.microsoft.com/office/drawing/2014/main" val="2402083957"/>
                    </a:ext>
                  </a:extLst>
                </a:gridCol>
              </a:tblGrid>
              <a:tr h="0">
                <a:tc>
                  <a:txBody>
                    <a:bodyPr/>
                    <a:lstStyle/>
                    <a:p>
                      <a:pPr algn="just" hangingPunct="0">
                        <a:lnSpc>
                          <a:spcPct val="150000"/>
                        </a:lnSpc>
                        <a:spcAft>
                          <a:spcPts val="0"/>
                        </a:spcAft>
                      </a:pP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在同学们的鼓励下</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今天小张同学勇敢地站上讲台展示了才艺。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昨天小组值日得到老师的表扬</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今天我们组的同学明显更加尽职。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今天自习课有人说话</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太不应该了</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我们每个人都要守纪律。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6484275"/>
                  </a:ext>
                </a:extLst>
              </a:tr>
            </a:tbl>
          </a:graphicData>
        </a:graphic>
      </p:graphicFrame>
      <p:sp>
        <p:nvSpPr>
          <p:cNvPr id="5" name="矩形 4"/>
          <p:cNvSpPr/>
          <p:nvPr/>
        </p:nvSpPr>
        <p:spPr>
          <a:xfrm>
            <a:off x="3059246" y="3018879"/>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集体生活成就我、正确对待老师的表扬和批评。依据教材知识，题干中小张在同学们的鼓励下勇敢地站上讲台展示才艺，认识到自习课上有人说话太不应该，每个人都要守纪律，说明集体生活可以涵养品格、发展个性，小组值日得到老师的表扬后同学们明显更加尽职，表明老师的表扬和鼓励可以促进我们成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正确；题干主要体现同学的鼓励和老师表扬，并未涉及要与正直的人交朋友，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不符合题意；题干主要体现集体生活的作用，并未涉及全体成员商定规则，</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384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550590" y="908720"/>
            <a:ext cx="8618277" cy="5733814"/>
          </a:xfrm>
          <a:prstGeom prst="rect">
            <a:avLst/>
          </a:prstGeom>
        </p:spPr>
      </p:pic>
      <p:pic>
        <p:nvPicPr>
          <p:cNvPr id="3" name="图片 2"/>
          <p:cNvPicPr>
            <a:picLocks noChangeAspect="1"/>
          </p:cNvPicPr>
          <p:nvPr/>
        </p:nvPicPr>
        <p:blipFill>
          <a:blip r:embed="rId3"/>
          <a:stretch>
            <a:fillRect/>
          </a:stretch>
        </p:blipFill>
        <p:spPr>
          <a:xfrm>
            <a:off x="910630" y="900094"/>
            <a:ext cx="1114425" cy="648072"/>
          </a:xfrm>
          <a:prstGeom prst="rect">
            <a:avLst/>
          </a:prstGeom>
        </p:spPr>
      </p:pic>
    </p:spTree>
    <p:extLst>
      <p:ext uri="{BB962C8B-B14F-4D97-AF65-F5344CB8AC3E}">
        <p14:creationId xmlns:p14="http://schemas.microsoft.com/office/powerpoint/2010/main" val="3387837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在拔河比赛中，小丽和小星所在的班级输给了八年级（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）班。小丽说：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班级实力不行，花时间训练真不值！</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小星认为：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认真参赛是对对手的尊重，也维护了班级尊严。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下列评论正确的是（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小星的观点正确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为集体荣誉而拼搏虽败犹荣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小星的观点错误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比赛失败就是损害集体利益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小丽的观点正确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实力不如人家还不如不参赛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小丽的观点错误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坚持集体主义需要放弃个人利益</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45192" y="1962962"/>
            <a:ext cx="407484" cy="461665"/>
          </a:xfrm>
          <a:prstGeom prst="rect">
            <a:avLst/>
          </a:prstGeom>
        </p:spPr>
        <p:txBody>
          <a:bodyPr wrap="none">
            <a:spAutoFit/>
          </a:bodyPr>
          <a:lstStyle/>
          <a:p>
            <a:r>
              <a:rPr lang="en-US" altLang="zh-CN" sz="2400"/>
              <a:t>A</a:t>
            </a:r>
            <a:endParaRPr lang="zh-CN" altLang="en-US"/>
          </a:p>
        </p:txBody>
      </p:sp>
      <p:sp>
        <p:nvSpPr>
          <p:cNvPr id="4" name="内容占位符 1"/>
          <p:cNvSpPr txBox="1">
            <a:spLocks/>
          </p:cNvSpPr>
          <p:nvPr/>
        </p:nvSpPr>
        <p:spPr bwMode="auto">
          <a:xfrm>
            <a:off x="360854" y="46250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本题考查在集体中尽责。分析题干，认真参赛，为集体荣誉而拼搏，即便比赛失败了也虽败犹荣。这体现了对比赛的重视和对对手的尊重，也是在维护班级的尊严和荣誉，小星的观点正确，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5288"/>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苏州工业园区一模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）共话文明苏州，共建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苏式文明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。《爱苏州文明倡议十条》正式发布。下列解读与其内容相符的是（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920513738"/>
              </p:ext>
            </p:extLst>
          </p:nvPr>
        </p:nvGraphicFramePr>
        <p:xfrm>
          <a:off x="609600" y="2558008"/>
          <a:ext cx="10971213" cy="2743200"/>
        </p:xfrm>
        <a:graphic>
          <a:graphicData uri="http://schemas.openxmlformats.org/drawingml/2006/table">
            <a:tbl>
              <a:tblPr firstRow="1" firstCol="1" bandRow="1"/>
              <a:tblGrid>
                <a:gridCol w="805086">
                  <a:extLst>
                    <a:ext uri="{9D8B030D-6E8A-4147-A177-3AD203B41FA5}">
                      <a16:colId xmlns:a16="http://schemas.microsoft.com/office/drawing/2014/main" val="1279267947"/>
                    </a:ext>
                  </a:extLst>
                </a:gridCol>
                <a:gridCol w="5073290">
                  <a:extLst>
                    <a:ext uri="{9D8B030D-6E8A-4147-A177-3AD203B41FA5}">
                      <a16:colId xmlns:a16="http://schemas.microsoft.com/office/drawing/2014/main" val="4175691467"/>
                    </a:ext>
                  </a:extLst>
                </a:gridCol>
                <a:gridCol w="5092837">
                  <a:extLst>
                    <a:ext uri="{9D8B030D-6E8A-4147-A177-3AD203B41FA5}">
                      <a16:colId xmlns:a16="http://schemas.microsoft.com/office/drawing/2014/main" val="85881682"/>
                    </a:ext>
                  </a:extLst>
                </a:gridCol>
              </a:tblGrid>
              <a:tr h="0">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《爱苏州文</a:t>
                      </a:r>
                      <a:r>
                        <a:rPr lang="zh-CN" sz="240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明倡</a:t>
                      </a: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议十条》内容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8423272"/>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苏州是我家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美好靠大家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共建共享</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坚持集体主义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5274418"/>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旅游出行时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相互多礼让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文明有礼</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积极改进规则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8198363"/>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养宠不扰民</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邻里互照应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律己宽人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基层高度自治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7025287"/>
                  </a:ext>
                </a:extLst>
              </a:tr>
              <a:tr h="0">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演出比赛场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言行有修养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言论自由</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发言随心所欲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1800359"/>
                  </a:ext>
                </a:extLst>
              </a:tr>
            </a:tbl>
          </a:graphicData>
        </a:graphic>
      </p:graphicFrame>
      <p:sp>
        <p:nvSpPr>
          <p:cNvPr id="5" name="矩形 4"/>
          <p:cNvSpPr/>
          <p:nvPr/>
        </p:nvSpPr>
        <p:spPr>
          <a:xfrm>
            <a:off x="7281838" y="1971293"/>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2533"/>
            <a:ext cx="11485848" cy="1684244"/>
          </a:xfrm>
        </p:spPr>
        <p:txBody>
          <a:bodyPr/>
          <a:lstStyle/>
          <a:p>
            <a:pPr algn="dist"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）细微之处见精神。集体里的一些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琐事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琐事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的评价往往折射出该集体的精神风貌。下列材料能反映班集体最佳精神风貌的选</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项</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648985740"/>
              </p:ext>
            </p:extLst>
          </p:nvPr>
        </p:nvGraphicFramePr>
        <p:xfrm>
          <a:off x="838622" y="2914720"/>
          <a:ext cx="10056240" cy="2602512"/>
        </p:xfrm>
        <a:graphic>
          <a:graphicData uri="http://schemas.openxmlformats.org/drawingml/2006/table">
            <a:tbl>
              <a:tblPr firstRow="1" firstCol="1" bandRow="1"/>
              <a:tblGrid>
                <a:gridCol w="1359604">
                  <a:extLst>
                    <a:ext uri="{9D8B030D-6E8A-4147-A177-3AD203B41FA5}">
                      <a16:colId xmlns:a16="http://schemas.microsoft.com/office/drawing/2014/main" val="335784973"/>
                    </a:ext>
                  </a:extLst>
                </a:gridCol>
                <a:gridCol w="7067525">
                  <a:extLst>
                    <a:ext uri="{9D8B030D-6E8A-4147-A177-3AD203B41FA5}">
                      <a16:colId xmlns:a16="http://schemas.microsoft.com/office/drawing/2014/main" val="1169608236"/>
                    </a:ext>
                  </a:extLst>
                </a:gridCol>
                <a:gridCol w="1629111">
                  <a:extLst>
                    <a:ext uri="{9D8B030D-6E8A-4147-A177-3AD203B41FA5}">
                      <a16:colId xmlns:a16="http://schemas.microsoft.com/office/drawing/2014/main" val="418006402"/>
                    </a:ext>
                  </a:extLst>
                </a:gridCol>
              </a:tblGrid>
              <a:tr h="387463">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选项</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琐事</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点评</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680370"/>
                  </a:ext>
                </a:extLst>
              </a:tr>
              <a:tr h="524898">
                <a:tc>
                  <a:txBody>
                    <a:bodyPr/>
                    <a:lstStyle/>
                    <a:p>
                      <a:pPr algn="ctr"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同学抄作业</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大家心照不宣保守</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秘密</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配</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合默</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1129509"/>
                  </a:ext>
                </a:extLst>
              </a:tr>
              <a:tr h="524898">
                <a:tc>
                  <a:txBody>
                    <a:bodyPr/>
                    <a:lstStyle/>
                    <a:p>
                      <a:pPr algn="ctr"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班级组织集体活动</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部分同学踊跃参加</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爱</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出风</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头</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7139968"/>
                  </a:ext>
                </a:extLst>
              </a:tr>
              <a:tr h="524898">
                <a:tc>
                  <a:txBody>
                    <a:bodyPr/>
                    <a:lstStyle/>
                    <a:p>
                      <a:pPr algn="ctr"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团队</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同学被</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欺负</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其他同学一拥而上</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团</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结友</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爱</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9546449"/>
                  </a:ext>
                </a:extLst>
              </a:tr>
              <a:tr h="524898">
                <a:tc>
                  <a:txBody>
                    <a:bodyPr/>
                    <a:lstStyle/>
                    <a:p>
                      <a:pPr algn="ctr"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延时课上</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同学们轮流展示自己的学习成果</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互</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帮互</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助</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8876665"/>
                  </a:ext>
                </a:extLst>
              </a:tr>
            </a:tbl>
          </a:graphicData>
        </a:graphic>
      </p:graphicFrame>
      <p:sp>
        <p:nvSpPr>
          <p:cNvPr id="3" name="矩形 2"/>
          <p:cNvSpPr/>
          <p:nvPr/>
        </p:nvSpPr>
        <p:spPr>
          <a:xfrm>
            <a:off x="1188722" y="2254362"/>
            <a:ext cx="407484" cy="461665"/>
          </a:xfrm>
          <a:prstGeom prst="rect">
            <a:avLst/>
          </a:prstGeom>
        </p:spPr>
        <p:txBody>
          <a:bodyPr wrap="none">
            <a:spAutoFit/>
          </a:bodyPr>
          <a:lstStyle/>
          <a:p>
            <a:r>
              <a:rPr lang="en-US" altLang="zh-CN" sz="2400" smtClean="0"/>
              <a:t>D</a:t>
            </a:r>
            <a:endParaRPr lang="zh-CN" altLang="en-US" sz="2400"/>
          </a:p>
        </p:txBody>
      </p:sp>
    </p:spTree>
    <p:extLst>
      <p:ext uri="{BB962C8B-B14F-4D97-AF65-F5344CB8AC3E}">
        <p14:creationId xmlns:p14="http://schemas.microsoft.com/office/powerpoint/2010/main" val="242889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勇于担责 共同成长</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梁启超说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人者固非可孤立生存于世界也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必有群然后人格始能立。</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一个人无法单独生存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个人与集体休戚相关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而集体的建设也需要每个人的智慧和力量。集体中没有旁观者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人人都要积极参与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每个人都是集体的主人。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请运用所学知识，谈谈作为集体的主人，我们应该如何在担当中成长。（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建设美好集体离不开你我他，需要我们共同参与和努力。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建设美好集体，要确定共同的愿景。</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建设美好集体，要树立主人翁意识。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建设美好集体，要营造和谐有序的集体环境。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建设美好集体，要树立正确的合作与竞争观念。</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建设美好集体，要坚持集体主义原则，发扬集体主义精神。</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384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背景下，为丰富学生的学习生活，促进知行合一，某校开展了丰富多彩的社团活动。请你参与其中并完成以下任务。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融入集体生活</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学校打算组织一次以班级为单位的辩论比赛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小亮、小成和小斌是辩论社团成员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将代表班级参加比赛。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070870" y="3284984"/>
            <a:ext cx="5591912" cy="1969688"/>
          </a:xfrm>
          <a:prstGeom prst="rect">
            <a:avLst/>
          </a:prstGeom>
        </p:spPr>
      </p:pic>
      <p:sp>
        <p:nvSpPr>
          <p:cNvPr id="4" name="内容占位符 1"/>
          <p:cNvSpPr txBox="1">
            <a:spLocks/>
          </p:cNvSpPr>
          <p:nvPr/>
        </p:nvSpPr>
        <p:spPr bwMode="auto">
          <a:xfrm>
            <a:off x="360854" y="51942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）赛前，小亮展示了以上两张图片，你推测他们的辩论主题是什么？（</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50590" y="5734997"/>
            <a:ext cx="5444119" cy="646331"/>
          </a:xfrm>
          <a:prstGeom prst="rect">
            <a:avLst/>
          </a:prstGeom>
        </p:spPr>
        <p:txBody>
          <a:bodyPr wrap="none">
            <a:spAutoFit/>
          </a:bodyPr>
          <a:lstStyle/>
          <a:p>
            <a:pPr algn="just">
              <a:lnSpc>
                <a:spcPct val="150000"/>
              </a:lnSpc>
              <a:spcAft>
                <a:spcPts val="0"/>
              </a:spcAft>
            </a:pPr>
            <a:r>
              <a:rPr lang="zh-CN" altLang="zh-CN" sz="2400">
                <a:cs typeface="Times New Roman" panose="02020603050405020304" pitchFamily="18" charset="0"/>
              </a:rPr>
              <a:t>正确处理个人利益与集体利益的关系。</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1658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集体生活成就我</a:t>
            </a:r>
            <a:r>
              <a:rPr lang="zh-CN"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赛结束后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小成畅聊了自己的感受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备辩论赛时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我们小组一起查阅资料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探究问题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收获很大。比赛过程中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我们沉着应对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互相支持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共同为了班级荣誉而战。以前我不敢表达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如今我大方展示自己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希望有机会多参加一些类似的比赛。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）结合小成的交流，请你运用集体的相关知识，谈一谈这次辩论赛的作用。（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至少三点。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811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在搜集资料过程中，拓宽了视野，增长了知识。</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通过参加辩论赛，提高了思维能力和团队协作能力。</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有助于我们学会与人交往，发展个性，培养我们的责</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任感。</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572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2792239"/>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受集体的温暖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）在集体中，我们希望被认可和接纳，得到尊重和理解，获得安全感和归属感。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）作为集体的一员，我们也散发着自己的光和热，彼此传递关爱和温暖。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）集体荣誉感令我们骄傲、自豪，给我们温暖和力量，激励我们不断前进。集体荣誉是集体成员共同奋斗的结果，是我们共同的荣誉。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478582" y="1577349"/>
            <a:ext cx="1333452" cy="34350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集</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体力量的形成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）集体的力量来源于成员共同的目标和团结协作。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个人的力量是分散的，但在集体中汇聚，就会变得强大。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个人的力量是有限的，但通过优化组合可以实现优势互补，产生强大的合力，从而完成许多单凭一己之力无法完成的事情。</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478582" y="1872776"/>
            <a:ext cx="1241375" cy="319647"/>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6841"/>
            <a:ext cx="11485848" cy="2792239"/>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集</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体力量对个人的作用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）集体的力量是强大的，在某种程度上可以影响甚至改变一个人。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）个人在集体生活中会自觉或不自觉地产生与集体要求相一致的态度和行为。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）集体有助于我们获得安全感和自信心，也有助于我们学习他人的经验，扩大视野，健康成长。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487208" y="1562481"/>
            <a:ext cx="1254300" cy="322683"/>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023"/>
            <a:ext cx="11485848" cy="4454233"/>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集</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体生活成就我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）在集体中涵养品格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集体生活可以培养我们负责任的态度和能力。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集体生活可以培养我们人际交往的基本态度和能力。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）在集体中发展个性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我们展示和发展自己的个性，不断认识和完善自我。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包容他人的不同，学习他人的优点，有助于我们完善个性。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我们要积极参与集体生活，把握机遇，自主发展，不断丰富自己的个性。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478582" y="1466606"/>
            <a:ext cx="1254221" cy="322919"/>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确处理个人意愿与集体规则的关系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）让个人意愿服从集体的共同要求。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）理解集体要求的合理性，反思个人意愿的合理性和实现的可能性。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）找到解决冲突的平衡点。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478582" y="1944554"/>
            <a:ext cx="1275773" cy="325372"/>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确处理个人利益与集体利益的关系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）在集体中，个人利益与集体利益本质上是一致的。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）当个人利益与集体利益发生冲突时，应把集体利益放在个人利益之上，坚持集体主义。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）坚持集体主义，不是不关注个人利益，而是在承认个人利益的合理性、保护个人正当利益的前提下，反对只顾自己、不顾他人的极端个人主义。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478582" y="1624943"/>
            <a:ext cx="1292072" cy="332776"/>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662</TotalTime>
  <Words>4180</Words>
  <Application>Microsoft Office PowerPoint</Application>
  <PresentationFormat>自定义</PresentationFormat>
  <Paragraphs>217</Paragraphs>
  <Slides>35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35</vt:i4>
      </vt:variant>
    </vt:vector>
  </HeadingPairs>
  <TitlesOfParts>
    <vt:vector size="43"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608</cp:revision>
  <dcterms:created xsi:type="dcterms:W3CDTF">2020-11-06T05:24:00Z</dcterms:created>
  <dcterms:modified xsi:type="dcterms:W3CDTF">2025-11-15T03:04:13Z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